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52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5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BD42-2087-42E9-83EB-22BDE0D82DF1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8E569-F546-475A-BC83-7D4785138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8E569-F546-475A-BC83-7D4785138C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D2825B-A324-43E7-9A37-28E68B55615F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201BD0-2703-4E05-863C-5DA5B2EAB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914"/>
            <a:ext cx="7772400" cy="423622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ts val="1800"/>
              </a:spcBef>
            </a:pPr>
            <a:br>
              <a:rPr lang="id-ID" dirty="0"/>
            </a:br>
            <a:br>
              <a:rPr lang="id-ID" dirty="0"/>
            </a:br>
            <a:br>
              <a:rPr lang="id-ID" sz="4000" dirty="0"/>
            </a:br>
            <a:br>
              <a:rPr lang="id-ID" sz="4000" dirty="0"/>
            </a:br>
            <a:r>
              <a:rPr lang="en-US" sz="3100" b="0" i="1" dirty="0" err="1">
                <a:latin typeface="Cambria" panose="02040503050406030204" pitchFamily="18" charset="0"/>
                <a:ea typeface="Cambria" panose="02040503050406030204" pitchFamily="18" charset="0"/>
              </a:rPr>
              <a:t>Merayakan</a:t>
            </a:r>
            <a:r>
              <a:rPr lang="en-US" sz="3100" b="0" i="1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sz="3100" b="0" i="1" dirty="0" err="1">
                <a:latin typeface="Cambria" panose="02040503050406030204" pitchFamily="18" charset="0"/>
                <a:ea typeface="Cambria" panose="02040503050406030204" pitchFamily="18" charset="0"/>
              </a:rPr>
              <a:t>Menguatkan</a:t>
            </a:r>
            <a:r>
              <a:rPr lang="en-US" sz="3100" b="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100" b="0" i="1" dirty="0" err="1">
                <a:latin typeface="Cambria" panose="02040503050406030204" pitchFamily="18" charset="0"/>
                <a:ea typeface="Cambria" panose="02040503050406030204" pitchFamily="18" charset="0"/>
              </a:rPr>
              <a:t>Feminisme</a:t>
            </a:r>
            <a:r>
              <a:rPr lang="en-US" sz="3100" b="0" i="1" dirty="0">
                <a:latin typeface="Cambria" panose="02040503050406030204" pitchFamily="18" charset="0"/>
                <a:ea typeface="Cambria" panose="02040503050406030204" pitchFamily="18" charset="0"/>
              </a:rPr>
              <a:t> Indonesia yang Plural dan </a:t>
            </a:r>
            <a:r>
              <a:rPr lang="en-US" sz="3100" b="0" i="1" dirty="0" err="1">
                <a:latin typeface="Cambria" panose="02040503050406030204" pitchFamily="18" charset="0"/>
                <a:ea typeface="Cambria" panose="02040503050406030204" pitchFamily="18" charset="0"/>
              </a:rPr>
              <a:t>Inklusif</a:t>
            </a:r>
            <a:b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FEMINISME DAN PEMILU</a:t>
            </a:r>
            <a:b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Roundtable Forum</a:t>
            </a:r>
            <a:b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100" b="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3100" b="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3100" b="0" dirty="0">
                <a:latin typeface="Cambria" panose="02040503050406030204" pitchFamily="18" charset="0"/>
                <a:ea typeface="Cambria" panose="02040503050406030204" pitchFamily="18" charset="0"/>
              </a:rPr>
              <a:t> Annual </a:t>
            </a:r>
            <a:r>
              <a:rPr lang="en-US" sz="3100" b="0" dirty="0" err="1">
                <a:latin typeface="Cambria" panose="02040503050406030204" pitchFamily="18" charset="0"/>
                <a:ea typeface="Cambria" panose="02040503050406030204" pitchFamily="18" charset="0"/>
              </a:rPr>
              <a:t>Kartini</a:t>
            </a:r>
            <a:r>
              <a:rPr lang="en-US" sz="3100" b="0" dirty="0">
                <a:latin typeface="Cambria" panose="02040503050406030204" pitchFamily="18" charset="0"/>
                <a:ea typeface="Cambria" panose="02040503050406030204" pitchFamily="18" charset="0"/>
              </a:rPr>
              <a:t> Conference on Indonesian Feminism (KCIF) </a:t>
            </a:r>
            <a:br>
              <a:rPr lang="en-US" sz="3100" b="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100" b="0" dirty="0">
                <a:latin typeface="Cambria" panose="02040503050406030204" pitchFamily="18" charset="0"/>
                <a:ea typeface="Cambria" panose="02040503050406030204" pitchFamily="18" charset="0"/>
              </a:rPr>
              <a:t>20-23 Juli 2023</a:t>
            </a:r>
            <a:endParaRPr lang="en-US" sz="3100" b="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48" y="4941168"/>
            <a:ext cx="7058052" cy="170824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d-ID" sz="3200" dirty="0"/>
          </a:p>
          <a:p>
            <a:pPr algn="ctr"/>
            <a:r>
              <a:rPr lang="id-ID" sz="2800" dirty="0">
                <a:solidFill>
                  <a:schemeClr val="tx1"/>
                </a:solidFill>
              </a:rPr>
              <a:t>Dr. Ambarwati, M.Si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</a:rPr>
              <a:t>Dosen</a:t>
            </a:r>
            <a:r>
              <a:rPr lang="en-US" sz="2800" dirty="0">
                <a:solidFill>
                  <a:schemeClr val="tx1"/>
                </a:solidFill>
              </a:rPr>
              <a:t> FISIP – Universitas </a:t>
            </a:r>
            <a:r>
              <a:rPr lang="en-US" sz="2800" dirty="0" err="1">
                <a:solidFill>
                  <a:schemeClr val="tx1"/>
                </a:solidFill>
              </a:rPr>
              <a:t>Jayabaya</a:t>
            </a:r>
            <a:endParaRPr lang="id-ID" sz="2800" dirty="0">
              <a:solidFill>
                <a:schemeClr val="tx1"/>
              </a:solidFill>
            </a:endParaRPr>
          </a:p>
          <a:p>
            <a:pPr algn="ctr"/>
            <a:endParaRPr lang="id-ID" sz="2800" dirty="0">
              <a:solidFill>
                <a:schemeClr val="tx1"/>
              </a:solidFill>
            </a:endParaRPr>
          </a:p>
          <a:p>
            <a:pPr algn="ctr"/>
            <a:endParaRPr lang="id-ID" sz="2800" dirty="0">
              <a:solidFill>
                <a:schemeClr val="tx1"/>
              </a:solidFill>
            </a:endParaRPr>
          </a:p>
          <a:p>
            <a:pPr algn="ctr"/>
            <a:endParaRPr lang="id-ID" sz="2800" dirty="0">
              <a:solidFill>
                <a:schemeClr val="tx1"/>
              </a:solidFill>
            </a:endParaRPr>
          </a:p>
          <a:p>
            <a:endParaRPr lang="id-ID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95250" indent="0" eaLnBrk="1" hangingPunct="1">
              <a:buNone/>
            </a:pPr>
            <a:r>
              <a:rPr lang="en-US" sz="2800" dirty="0">
                <a:latin typeface="Cambria" pitchFamily="18" charset="0"/>
              </a:rPr>
              <a:t>Gerakan Civil Society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memperkuat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posisi</a:t>
            </a:r>
            <a:r>
              <a:rPr lang="en-US" sz="2800" dirty="0">
                <a:latin typeface="Cambria" pitchFamily="18" charset="0"/>
              </a:rPr>
              <a:t> Perempuan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politik</a:t>
            </a: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Berbagai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organisasi</a:t>
            </a:r>
            <a:r>
              <a:rPr lang="en-US" sz="2800" dirty="0">
                <a:latin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</a:rPr>
              <a:t>dikelola</a:t>
            </a:r>
            <a:r>
              <a:rPr lang="en-US" sz="2800" dirty="0">
                <a:latin typeface="Cambria" pitchFamily="18" charset="0"/>
              </a:rPr>
              <a:t> oleh </a:t>
            </a:r>
            <a:r>
              <a:rPr lang="en-US" sz="2800" dirty="0" err="1">
                <a:latin typeface="Cambria" pitchFamily="18" charset="0"/>
              </a:rPr>
              <a:t>kelompok-kelompok</a:t>
            </a:r>
            <a:r>
              <a:rPr lang="en-US" sz="2800" dirty="0">
                <a:latin typeface="Cambria" pitchFamily="18" charset="0"/>
              </a:rPr>
              <a:t> pro feminism </a:t>
            </a:r>
            <a:r>
              <a:rPr lang="en-US" sz="2800" dirty="0" err="1">
                <a:latin typeface="Cambria" pitchFamily="18" charset="0"/>
              </a:rPr>
              <a:t>telah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semakin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aktif</a:t>
            </a:r>
            <a:r>
              <a:rPr lang="en-US" sz="2800" dirty="0">
                <a:latin typeface="Cambria" pitchFamily="18" charset="0"/>
              </a:rPr>
              <a:t> dan </a:t>
            </a:r>
            <a:r>
              <a:rPr lang="en-US" sz="2800" dirty="0" err="1">
                <a:latin typeface="Cambria" pitchFamily="18" charset="0"/>
              </a:rPr>
              <a:t>lebih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leluasa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menyuarakan</a:t>
            </a:r>
            <a:r>
              <a:rPr lang="en-US" sz="2800" dirty="0">
                <a:latin typeface="Cambria" pitchFamily="18" charset="0"/>
              </a:rPr>
              <a:t> ide-ide </a:t>
            </a:r>
            <a:r>
              <a:rPr lang="en-US" sz="2800" dirty="0" err="1">
                <a:latin typeface="Cambria" pitchFamily="18" charset="0"/>
              </a:rPr>
              <a:t>terutama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melalui</a:t>
            </a:r>
            <a:r>
              <a:rPr lang="en-US" sz="2800" dirty="0">
                <a:latin typeface="Cambria" pitchFamily="18" charset="0"/>
              </a:rPr>
              <a:t> media </a:t>
            </a:r>
            <a:r>
              <a:rPr lang="en-US" sz="2800" dirty="0" err="1">
                <a:latin typeface="Cambria" pitchFamily="18" charset="0"/>
              </a:rPr>
              <a:t>sosial</a:t>
            </a: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Berbagai</a:t>
            </a:r>
            <a:r>
              <a:rPr lang="en-US" sz="2800" dirty="0">
                <a:latin typeface="Cambria" pitchFamily="18" charset="0"/>
              </a:rPr>
              <a:t> seminar/</a:t>
            </a:r>
            <a:r>
              <a:rPr lang="en-US" sz="2800" dirty="0" err="1">
                <a:latin typeface="Cambria" pitchFamily="18" charset="0"/>
              </a:rPr>
              <a:t>konferensi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menjadi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wadah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bagi</a:t>
            </a:r>
            <a:r>
              <a:rPr lang="en-US" sz="2800" dirty="0">
                <a:latin typeface="Cambria" pitchFamily="18" charset="0"/>
              </a:rPr>
              <a:t> para </a:t>
            </a:r>
            <a:r>
              <a:rPr lang="en-US" sz="2800" dirty="0" err="1">
                <a:latin typeface="Cambria" pitchFamily="18" charset="0"/>
              </a:rPr>
              <a:t>pegiat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pemberdayaan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perempuan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menyampaikan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hasil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penelitian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atau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berbagai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gagasan</a:t>
            </a:r>
            <a:r>
              <a:rPr lang="en-US" sz="2800" dirty="0">
                <a:latin typeface="Cambria" pitchFamily="18" charset="0"/>
              </a:rPr>
              <a:t>.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7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Namun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demikian</a:t>
            </a:r>
            <a:r>
              <a:rPr lang="en-US" sz="2800" dirty="0">
                <a:latin typeface="Cambria" pitchFamily="18" charset="0"/>
              </a:rPr>
              <a:t>,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konteks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Pemilu</a:t>
            </a:r>
            <a:r>
              <a:rPr lang="en-US" sz="2800" dirty="0">
                <a:latin typeface="Cambria" pitchFamily="18" charset="0"/>
              </a:rPr>
              <a:t> -----&gt; </a:t>
            </a:r>
            <a:r>
              <a:rPr lang="en-US" sz="2800" dirty="0" err="1">
                <a:latin typeface="Cambria" pitchFamily="18" charset="0"/>
              </a:rPr>
              <a:t>partai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politik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gerbang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utama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meloloskan</a:t>
            </a:r>
            <a:r>
              <a:rPr lang="en-US" sz="2800" dirty="0">
                <a:latin typeface="Cambria" pitchFamily="18" charset="0"/>
              </a:rPr>
              <a:t> para </a:t>
            </a:r>
            <a:r>
              <a:rPr lang="en-US" sz="2800" dirty="0" err="1">
                <a:latin typeface="Cambria" pitchFamily="18" charset="0"/>
              </a:rPr>
              <a:t>kandidat</a:t>
            </a:r>
            <a:r>
              <a:rPr lang="en-US" sz="2800" dirty="0">
                <a:latin typeface="Cambria" pitchFamily="18" charset="0"/>
              </a:rPr>
              <a:t> Perempuan di legislative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Sehingga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perjuangan</a:t>
            </a:r>
            <a:r>
              <a:rPr lang="en-US" sz="2800" dirty="0">
                <a:latin typeface="Cambria" pitchFamily="18" charset="0"/>
              </a:rPr>
              <a:t> para </a:t>
            </a:r>
            <a:r>
              <a:rPr lang="en-US" sz="2800" dirty="0" err="1">
                <a:latin typeface="Cambria" pitchFamily="18" charset="0"/>
              </a:rPr>
              <a:t>aktifis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seharusnya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tidak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berhenti</a:t>
            </a:r>
            <a:r>
              <a:rPr lang="en-US" sz="2800" dirty="0">
                <a:latin typeface="Cambria" pitchFamily="18" charset="0"/>
              </a:rPr>
              <a:t> di </a:t>
            </a:r>
            <a:r>
              <a:rPr lang="en-US" sz="2800" dirty="0" err="1">
                <a:latin typeface="Cambria" pitchFamily="18" charset="0"/>
              </a:rPr>
              <a:t>organisasi</a:t>
            </a:r>
            <a:r>
              <a:rPr lang="en-US" sz="2800" dirty="0">
                <a:latin typeface="Cambria" pitchFamily="18" charset="0"/>
              </a:rPr>
              <a:t> non-</a:t>
            </a:r>
            <a:r>
              <a:rPr lang="en-US" sz="2800" dirty="0" err="1">
                <a:latin typeface="Cambria" pitchFamily="18" charset="0"/>
              </a:rPr>
              <a:t>partai</a:t>
            </a:r>
            <a:r>
              <a:rPr lang="en-US" sz="2800" dirty="0">
                <a:latin typeface="Cambria" pitchFamily="18" charset="0"/>
              </a:rPr>
              <a:t>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Berjuang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menguasai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posisi-posisi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partai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politik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bentuk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perjuangan</a:t>
            </a:r>
            <a:r>
              <a:rPr lang="en-US" sz="2800" dirty="0">
                <a:latin typeface="Cambria" pitchFamily="18" charset="0"/>
              </a:rPr>
              <a:t> paling </a:t>
            </a:r>
            <a:r>
              <a:rPr lang="en-US" sz="2800" dirty="0" err="1">
                <a:latin typeface="Cambria" pitchFamily="18" charset="0"/>
              </a:rPr>
              <a:t>penting</a:t>
            </a:r>
            <a:r>
              <a:rPr lang="en-US" sz="2800" dirty="0">
                <a:latin typeface="Cambria" pitchFamily="18" charset="0"/>
              </a:rPr>
              <a:t> agar </a:t>
            </a:r>
            <a:r>
              <a:rPr lang="en-US" sz="2800" dirty="0" err="1">
                <a:latin typeface="Cambria" pitchFamily="18" charset="0"/>
              </a:rPr>
              <a:t>Pemilu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lebih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banyak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diisi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kandidat-kandidat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perempuan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8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95250" indent="0" algn="ctr" eaLnBrk="1" hangingPunct="1">
              <a:buNone/>
            </a:pPr>
            <a:r>
              <a:rPr lang="en-US" sz="2800" dirty="0">
                <a:latin typeface="Cambria" pitchFamily="18" charset="0"/>
              </a:rPr>
              <a:t>Thanks for listening</a:t>
            </a:r>
            <a:endParaRPr lang="id-ID" sz="2800" dirty="0">
              <a:latin typeface="Cambria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BCDAC6-7F4E-986A-9CAC-7805B99B53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97"/>
          <a:stretch/>
        </p:blipFill>
        <p:spPr>
          <a:xfrm>
            <a:off x="3224212" y="2420888"/>
            <a:ext cx="3075980" cy="302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3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148408-90AB-79BE-C90C-BF3F93705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7632848" cy="609614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41BDC-78D8-6A54-C8CE-00DCCB6A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8640"/>
            <a:ext cx="7992888" cy="6480720"/>
          </a:xfrm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071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>
                <a:latin typeface="Cambria" pitchFamily="18" charset="0"/>
              </a:rPr>
              <a:t>Cambodia</a:t>
            </a:r>
            <a:endParaRPr lang="id-ID" sz="2800" dirty="0">
              <a:latin typeface="Cambria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E24992-726C-5E7A-B0CF-4D08A2176D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57" t="14970" r="14580" b="5456"/>
          <a:stretch/>
        </p:blipFill>
        <p:spPr bwMode="auto">
          <a:xfrm>
            <a:off x="571500" y="476672"/>
            <a:ext cx="8086725" cy="619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039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Pemilu</a:t>
            </a:r>
            <a:r>
              <a:rPr lang="en-US" sz="2800" dirty="0">
                <a:latin typeface="Cambria" pitchFamily="18" charset="0"/>
              </a:rPr>
              <a:t> 2024  : </a:t>
            </a:r>
            <a:r>
              <a:rPr lang="en-US" sz="2800" dirty="0" err="1">
                <a:latin typeface="Cambria" pitchFamily="18" charset="0"/>
              </a:rPr>
              <a:t>secara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konseptual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tidak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ada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makna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pembedanya</a:t>
            </a: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>
                <a:latin typeface="Cambria" pitchFamily="18" charset="0"/>
              </a:rPr>
              <a:t>Para </a:t>
            </a:r>
            <a:r>
              <a:rPr lang="en-US" sz="2800" dirty="0" err="1">
                <a:latin typeface="Cambria" pitchFamily="18" charset="0"/>
              </a:rPr>
              <a:t>kandidat</a:t>
            </a:r>
            <a:r>
              <a:rPr lang="en-US" sz="2800" dirty="0">
                <a:latin typeface="Cambria" pitchFamily="18" charset="0"/>
              </a:rPr>
              <a:t> (</a:t>
            </a:r>
            <a:r>
              <a:rPr lang="en-US" sz="2800" dirty="0" err="1">
                <a:latin typeface="Cambria" pitchFamily="18" charset="0"/>
              </a:rPr>
              <a:t>baik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legislative </a:t>
            </a:r>
            <a:r>
              <a:rPr lang="en-US" sz="2800" dirty="0" err="1">
                <a:latin typeface="Cambria" pitchFamily="18" charset="0"/>
              </a:rPr>
              <a:t>maupun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eksekutif</a:t>
            </a:r>
            <a:r>
              <a:rPr lang="en-US" sz="2800" dirty="0">
                <a:latin typeface="Cambria" pitchFamily="18" charset="0"/>
              </a:rPr>
              <a:t>) </a:t>
            </a:r>
            <a:r>
              <a:rPr lang="en-US" sz="2800" dirty="0" err="1">
                <a:latin typeface="Cambria" pitchFamily="18" charset="0"/>
              </a:rPr>
              <a:t>masih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didominasi</a:t>
            </a:r>
            <a:r>
              <a:rPr lang="en-US" sz="2800" dirty="0">
                <a:latin typeface="Cambria" pitchFamily="18" charset="0"/>
              </a:rPr>
              <a:t> oleh figure </a:t>
            </a:r>
            <a:r>
              <a:rPr lang="en-US" sz="2800" dirty="0" err="1">
                <a:latin typeface="Cambria" pitchFamily="18" charset="0"/>
              </a:rPr>
              <a:t>laki-laki</a:t>
            </a: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Beberapa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kandidat</a:t>
            </a:r>
            <a:r>
              <a:rPr lang="en-US" sz="2800" dirty="0">
                <a:latin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</a:rPr>
              <a:t>dicalonkan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pimpinan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eksekutif</a:t>
            </a:r>
            <a:r>
              <a:rPr lang="en-US" sz="2800" dirty="0">
                <a:latin typeface="Cambria" pitchFamily="18" charset="0"/>
              </a:rPr>
              <a:t> (</a:t>
            </a:r>
            <a:r>
              <a:rPr lang="en-US" sz="2800" dirty="0" err="1">
                <a:latin typeface="Cambria" pitchFamily="18" charset="0"/>
              </a:rPr>
              <a:t>presiden</a:t>
            </a:r>
            <a:r>
              <a:rPr lang="en-US" sz="2800" dirty="0">
                <a:latin typeface="Cambria" pitchFamily="18" charset="0"/>
              </a:rPr>
              <a:t>) </a:t>
            </a:r>
            <a:r>
              <a:rPr lang="en-US" sz="2800" dirty="0" err="1">
                <a:latin typeface="Cambria" pitchFamily="18" charset="0"/>
              </a:rPr>
              <a:t>tidak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satu</a:t>
            </a:r>
            <a:r>
              <a:rPr lang="en-US" sz="2800" dirty="0">
                <a:latin typeface="Cambria" pitchFamily="18" charset="0"/>
              </a:rPr>
              <a:t> pun </a:t>
            </a:r>
            <a:r>
              <a:rPr lang="en-US" sz="2800" dirty="0" err="1">
                <a:latin typeface="Cambria" pitchFamily="18" charset="0"/>
              </a:rPr>
              <a:t>menyebut</a:t>
            </a:r>
            <a:r>
              <a:rPr lang="en-US" sz="2800" dirty="0">
                <a:latin typeface="Cambria" pitchFamily="18" charset="0"/>
              </a:rPr>
              <a:t> figure </a:t>
            </a:r>
            <a:r>
              <a:rPr lang="en-US" sz="2800" dirty="0" err="1">
                <a:latin typeface="Cambria" pitchFamily="18" charset="0"/>
              </a:rPr>
              <a:t>perempuan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1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95250" indent="0" eaLnBrk="1" hangingPunct="1">
              <a:buNone/>
            </a:pPr>
            <a:r>
              <a:rPr lang="en-US" sz="2800" dirty="0" err="1">
                <a:latin typeface="Cambria" pitchFamily="18" charset="0"/>
              </a:rPr>
              <a:t>Partai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Tanpa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Ideologi</a:t>
            </a:r>
            <a:endParaRPr lang="en-US" sz="2800" dirty="0">
              <a:latin typeface="Cambria" pitchFamily="18" charset="0"/>
            </a:endParaRPr>
          </a:p>
          <a:p>
            <a:pPr marL="95250" indent="0" eaLnBrk="1" hangingPunct="1">
              <a:buNone/>
            </a:pPr>
            <a:endParaRPr lang="en-US" sz="2800" dirty="0">
              <a:latin typeface="Cambria" pitchFamily="18" charset="0"/>
            </a:endParaRPr>
          </a:p>
          <a:p>
            <a:pPr marL="552450" indent="-457200" eaLnBrk="1" hangingPunct="1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Partai-partai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politik</a:t>
            </a:r>
            <a:r>
              <a:rPr lang="en-US" sz="2800" dirty="0">
                <a:latin typeface="Cambria" pitchFamily="18" charset="0"/>
              </a:rPr>
              <a:t> yang </a:t>
            </a:r>
            <a:r>
              <a:rPr lang="en-US" sz="2800" dirty="0" err="1">
                <a:latin typeface="Cambria" pitchFamily="18" charset="0"/>
              </a:rPr>
              <a:t>disahkan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menjadi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kontestan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pemilu</a:t>
            </a:r>
            <a:r>
              <a:rPr lang="en-US" sz="2800" dirty="0">
                <a:latin typeface="Cambria" pitchFamily="18" charset="0"/>
              </a:rPr>
              <a:t> 2024 </a:t>
            </a:r>
            <a:r>
              <a:rPr lang="en-US" sz="2800" dirty="0" err="1">
                <a:latin typeface="Cambria" pitchFamily="18" charset="0"/>
              </a:rPr>
              <a:t>didominasi</a:t>
            </a:r>
            <a:r>
              <a:rPr lang="en-US" sz="2800" dirty="0">
                <a:latin typeface="Cambria" pitchFamily="18" charset="0"/>
              </a:rPr>
              <a:t> oleh male-party ----&gt; </a:t>
            </a:r>
            <a:r>
              <a:rPr lang="en-US" sz="2800" dirty="0" err="1">
                <a:latin typeface="Cambria" pitchFamily="18" charset="0"/>
              </a:rPr>
              <a:t>mayoritas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partai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dipimpin</a:t>
            </a:r>
            <a:r>
              <a:rPr lang="en-US" sz="2800" dirty="0">
                <a:latin typeface="Cambria" pitchFamily="18" charset="0"/>
              </a:rPr>
              <a:t> oleh </a:t>
            </a:r>
            <a:r>
              <a:rPr lang="en-US" sz="2800" dirty="0" err="1">
                <a:latin typeface="Cambria" pitchFamily="18" charset="0"/>
              </a:rPr>
              <a:t>laki-laki</a:t>
            </a:r>
            <a:r>
              <a:rPr lang="en-US" sz="2800" dirty="0">
                <a:latin typeface="Cambria" pitchFamily="18" charset="0"/>
              </a:rPr>
              <a:t> (</a:t>
            </a:r>
            <a:r>
              <a:rPr lang="en-US" sz="2800" dirty="0" err="1">
                <a:latin typeface="Cambria" pitchFamily="18" charset="0"/>
              </a:rPr>
              <a:t>kecuali</a:t>
            </a:r>
            <a:r>
              <a:rPr lang="en-US" sz="2800" dirty="0">
                <a:latin typeface="Cambria" pitchFamily="18" charset="0"/>
              </a:rPr>
              <a:t> PDI-P dan PSI)</a:t>
            </a:r>
          </a:p>
          <a:p>
            <a:pPr marL="552450" indent="-457200" eaLnBrk="1" hangingPunct="1">
              <a:buFont typeface="Wingdings" panose="05000000000000000000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552450" indent="-457200" eaLnBrk="1" hangingPunct="1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Partai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tidak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bergerak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secara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berjauhan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spektrum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ideologi</a:t>
            </a:r>
            <a:r>
              <a:rPr lang="en-US" sz="2800" dirty="0">
                <a:latin typeface="Cambria" pitchFamily="18" charset="0"/>
              </a:rPr>
              <a:t>, </a:t>
            </a:r>
            <a:r>
              <a:rPr lang="en-US" sz="2800" dirty="0" err="1">
                <a:latin typeface="Cambria" pitchFamily="18" charset="0"/>
              </a:rPr>
              <a:t>sehingga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tidak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bisa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diidentifikasi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tentang</a:t>
            </a:r>
            <a:r>
              <a:rPr lang="en-US" sz="2800" dirty="0">
                <a:latin typeface="Cambria" pitchFamily="18" charset="0"/>
              </a:rPr>
              <a:t> program/platform yang </a:t>
            </a:r>
            <a:r>
              <a:rPr lang="en-US" sz="2800" dirty="0" err="1">
                <a:latin typeface="Cambria" pitchFamily="18" charset="0"/>
              </a:rPr>
              <a:t>berbeda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88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95250" indent="0" eaLnBrk="1" hangingPunct="1">
              <a:buNone/>
            </a:pPr>
            <a:r>
              <a:rPr lang="en-US" sz="2800" dirty="0" err="1">
                <a:latin typeface="Cambria" pitchFamily="18" charset="0"/>
              </a:rPr>
              <a:t>Bagaimana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upaya</a:t>
            </a:r>
            <a:r>
              <a:rPr lang="en-US" sz="2800" dirty="0">
                <a:latin typeface="Cambria" pitchFamily="18" charset="0"/>
              </a:rPr>
              <a:t> para </a:t>
            </a:r>
            <a:r>
              <a:rPr lang="en-US" sz="2800" dirty="0" err="1">
                <a:latin typeface="Cambria" pitchFamily="18" charset="0"/>
              </a:rPr>
              <a:t>kader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perempuan</a:t>
            </a: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>
                <a:latin typeface="Cambria" pitchFamily="18" charset="0"/>
              </a:rPr>
              <a:t> Para </a:t>
            </a:r>
            <a:r>
              <a:rPr lang="en-US" sz="2800" dirty="0" err="1">
                <a:latin typeface="Cambria" pitchFamily="18" charset="0"/>
              </a:rPr>
              <a:t>kandidat</a:t>
            </a:r>
            <a:r>
              <a:rPr lang="en-US" sz="2800" dirty="0">
                <a:latin typeface="Cambria" pitchFamily="18" charset="0"/>
              </a:rPr>
              <a:t> Perempuan </a:t>
            </a:r>
            <a:r>
              <a:rPr lang="en-US" sz="2800" dirty="0" err="1">
                <a:latin typeface="Cambria" pitchFamily="18" charset="0"/>
              </a:rPr>
              <a:t>telah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diberi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celah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besar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terlibat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dalam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politik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dengan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kebijakan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afirmasi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kuota</a:t>
            </a:r>
            <a:r>
              <a:rPr lang="en-US" sz="2800" dirty="0">
                <a:latin typeface="Cambria" pitchFamily="18" charset="0"/>
              </a:rPr>
              <a:t> 30% </a:t>
            </a:r>
            <a:r>
              <a:rPr lang="en-US" sz="2800" dirty="0" err="1">
                <a:latin typeface="Cambria" pitchFamily="18" charset="0"/>
              </a:rPr>
              <a:t>persen</a:t>
            </a:r>
            <a:r>
              <a:rPr lang="en-US" sz="2800" dirty="0">
                <a:latin typeface="Cambria" pitchFamily="18" charset="0"/>
              </a:rPr>
              <a:t> 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>
                <a:latin typeface="Cambria" pitchFamily="18" charset="0"/>
              </a:rPr>
              <a:t>UU </a:t>
            </a:r>
            <a:r>
              <a:rPr lang="en-US" sz="2800" dirty="0" err="1">
                <a:latin typeface="Cambria" pitchFamily="18" charset="0"/>
              </a:rPr>
              <a:t>Pemilu</a:t>
            </a:r>
            <a:r>
              <a:rPr lang="en-US" sz="2800" dirty="0">
                <a:latin typeface="Cambria" pitchFamily="18" charset="0"/>
              </a:rPr>
              <a:t> : </a:t>
            </a:r>
            <a:r>
              <a:rPr lang="en-US" sz="2800" dirty="0" err="1">
                <a:latin typeface="Cambria" pitchFamily="18" charset="0"/>
              </a:rPr>
              <a:t>mewajibkan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partai-partai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mencantumkan</a:t>
            </a:r>
            <a:r>
              <a:rPr lang="en-US" sz="2800" dirty="0">
                <a:latin typeface="Cambria" pitchFamily="18" charset="0"/>
              </a:rPr>
              <a:t> 30% </a:t>
            </a:r>
            <a:r>
              <a:rPr lang="en-US" sz="2800" dirty="0" err="1">
                <a:latin typeface="Cambria" pitchFamily="18" charset="0"/>
              </a:rPr>
              <a:t>kandidatnya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perempuan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9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Namun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persoalannya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apakah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pencantuman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kandidat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perempuan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hanya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mendulang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suara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atau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tujuan-tujuan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keterwakilan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perempuan</a:t>
            </a: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Masuknya</a:t>
            </a:r>
            <a:r>
              <a:rPr lang="en-US" sz="2800" dirty="0">
                <a:latin typeface="Cambria" pitchFamily="18" charset="0"/>
              </a:rPr>
              <a:t> artis-artis </a:t>
            </a:r>
            <a:r>
              <a:rPr lang="en-US" sz="2800" dirty="0" err="1">
                <a:latin typeface="Cambria" pitchFamily="18" charset="0"/>
              </a:rPr>
              <a:t>dadakan</a:t>
            </a:r>
            <a:r>
              <a:rPr lang="en-US" sz="2800" dirty="0">
                <a:latin typeface="Cambria" pitchFamily="18" charset="0"/>
              </a:rPr>
              <a:t>  ----&gt; </a:t>
            </a:r>
            <a:r>
              <a:rPr lang="en-US" sz="2800" dirty="0" err="1">
                <a:latin typeface="Cambria" pitchFamily="18" charset="0"/>
              </a:rPr>
              <a:t>disinyalir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adalah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tujuan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jangka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pendek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mendulang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suara</a:t>
            </a:r>
            <a:r>
              <a:rPr lang="en-US" sz="2800" dirty="0">
                <a:latin typeface="Cambria" pitchFamily="18" charset="0"/>
              </a:rPr>
              <a:t> ----&gt;  </a:t>
            </a:r>
            <a:r>
              <a:rPr lang="en-US" sz="2800" dirty="0" err="1">
                <a:latin typeface="Cambria" pitchFamily="18" charset="0"/>
              </a:rPr>
              <a:t>dengan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demikian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visi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menyeimbangkan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komposisi</a:t>
            </a:r>
            <a:r>
              <a:rPr lang="en-US" sz="2800" dirty="0">
                <a:latin typeface="Cambria" pitchFamily="18" charset="0"/>
              </a:rPr>
              <a:t>/</a:t>
            </a:r>
            <a:r>
              <a:rPr lang="en-US" sz="2800" dirty="0" err="1">
                <a:latin typeface="Cambria" pitchFamily="18" charset="0"/>
              </a:rPr>
              <a:t>jumlah</a:t>
            </a:r>
            <a:r>
              <a:rPr lang="en-US" sz="2800" dirty="0">
                <a:latin typeface="Cambria" pitchFamily="18" charset="0"/>
              </a:rPr>
              <a:t> Perempuan di </a:t>
            </a:r>
            <a:r>
              <a:rPr lang="en-US" sz="2800" dirty="0" err="1">
                <a:latin typeface="Cambria" pitchFamily="18" charset="0"/>
              </a:rPr>
              <a:t>parlemen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diabaikan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0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Komposisi</a:t>
            </a:r>
            <a:r>
              <a:rPr lang="en-US" sz="2800" dirty="0">
                <a:latin typeface="Cambria" pitchFamily="18" charset="0"/>
              </a:rPr>
              <a:t>/</a:t>
            </a:r>
            <a:r>
              <a:rPr lang="en-US" sz="2800" dirty="0" err="1">
                <a:latin typeface="Cambria" pitchFamily="18" charset="0"/>
              </a:rPr>
              <a:t>jumlah</a:t>
            </a:r>
            <a:r>
              <a:rPr lang="en-US" sz="2800" dirty="0">
                <a:latin typeface="Cambria" pitchFamily="18" charset="0"/>
              </a:rPr>
              <a:t> Perempuan di DPR Pusat (</a:t>
            </a:r>
            <a:r>
              <a:rPr lang="en-US" sz="2800" dirty="0" err="1">
                <a:latin typeface="Cambria" pitchFamily="18" charset="0"/>
              </a:rPr>
              <a:t>terutama</a:t>
            </a:r>
            <a:r>
              <a:rPr lang="en-US" sz="2800" dirty="0">
                <a:latin typeface="Cambria" pitchFamily="18" charset="0"/>
              </a:rPr>
              <a:t>) </a:t>
            </a:r>
            <a:r>
              <a:rPr lang="en-US" sz="2800" dirty="0" err="1">
                <a:latin typeface="Cambria" pitchFamily="18" charset="0"/>
              </a:rPr>
              <a:t>harus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dikejar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hingga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angka</a:t>
            </a:r>
            <a:r>
              <a:rPr lang="en-US" sz="2800" dirty="0">
                <a:latin typeface="Cambria" pitchFamily="18" charset="0"/>
              </a:rPr>
              <a:t> 30%    ---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-&gt;  agar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suara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mereka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bisa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didengar</a:t>
            </a:r>
            <a:endParaRPr lang="en-US" sz="2800" dirty="0">
              <a:latin typeface="Cambria" pitchFamily="18" charset="0"/>
              <a:sym typeface="Wingdings" panose="05000000000000000000" pitchFamily="2" charset="2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  <a:sym typeface="Wingdings" panose="05000000000000000000" pitchFamily="2" charset="2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Ini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bukan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persoalan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kuantitas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,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dimana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seolah-olah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perempuan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dianggap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belum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memenuhi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kualitas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untuk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mengisi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wadah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30% 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  <a:sym typeface="Wingdings" panose="05000000000000000000" pitchFamily="2" charset="2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Mempersoalkan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bahwa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Perempuan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belum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semuanya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berkualitas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----&gt; 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menganggap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bahwa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seolah-olah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laki-laki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lebih</a:t>
            </a:r>
            <a:r>
              <a:rPr lang="en-US" sz="2800" dirty="0">
                <a:latin typeface="Cambria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atin typeface="Cambria" pitchFamily="18" charset="0"/>
                <a:sym typeface="Wingdings" panose="05000000000000000000" pitchFamily="2" charset="2"/>
              </a:rPr>
              <a:t>berkualitas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02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571500" y="785813"/>
            <a:ext cx="8086725" cy="571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273050" indent="-273050" eaLnBrk="1" hangingPunct="1">
              <a:buFont typeface="Wingdings 2" pitchFamily="18" charset="2"/>
              <a:buNone/>
            </a:pPr>
            <a:r>
              <a:rPr lang="id-ID" dirty="0"/>
              <a:t>  </a:t>
            </a:r>
          </a:p>
          <a:p>
            <a:pPr marL="95250" indent="0" eaLnBrk="1" hangingPunct="1">
              <a:buNone/>
            </a:pPr>
            <a:r>
              <a:rPr lang="en-US" sz="2800" dirty="0" err="1">
                <a:latin typeface="Cambria" pitchFamily="18" charset="0"/>
              </a:rPr>
              <a:t>Hambatan-hambatan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untuk</a:t>
            </a:r>
            <a:r>
              <a:rPr lang="en-US" sz="2800" dirty="0">
                <a:latin typeface="Cambria" pitchFamily="18" charset="0"/>
              </a:rPr>
              <a:t> Perempuan </a:t>
            </a:r>
            <a:r>
              <a:rPr lang="en-US" sz="2800" dirty="0" err="1">
                <a:latin typeface="Cambria" pitchFamily="18" charset="0"/>
              </a:rPr>
              <a:t>berpolitik</a:t>
            </a:r>
            <a:endParaRPr lang="en-US" sz="2800" dirty="0">
              <a:latin typeface="Cambria" pitchFamily="18" charset="0"/>
            </a:endParaRPr>
          </a:p>
          <a:p>
            <a:pPr marL="95250" indent="0" eaLnBrk="1" hangingPunct="1">
              <a:buNone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>
                <a:latin typeface="Cambria" pitchFamily="18" charset="0"/>
              </a:rPr>
              <a:t>Kultur </a:t>
            </a:r>
            <a:r>
              <a:rPr lang="en-US" sz="2800" dirty="0" err="1">
                <a:latin typeface="Cambria" pitchFamily="18" charset="0"/>
              </a:rPr>
              <a:t>patriakhisme</a:t>
            </a:r>
            <a:r>
              <a:rPr lang="en-US" sz="2800" dirty="0">
                <a:latin typeface="Cambria" pitchFamily="18" charset="0"/>
              </a:rPr>
              <a:t> (</a:t>
            </a:r>
            <a:r>
              <a:rPr lang="en-US" sz="2800" dirty="0" err="1">
                <a:latin typeface="Cambria" pitchFamily="18" charset="0"/>
              </a:rPr>
              <a:t>keluarga</a:t>
            </a:r>
            <a:r>
              <a:rPr lang="en-US" sz="2800" dirty="0">
                <a:latin typeface="Cambria" pitchFamily="18" charset="0"/>
              </a:rPr>
              <a:t>, </a:t>
            </a:r>
            <a:r>
              <a:rPr lang="en-US" sz="2800" dirty="0" err="1">
                <a:latin typeface="Cambria" pitchFamily="18" charset="0"/>
              </a:rPr>
              <a:t>lingkungan</a:t>
            </a:r>
            <a:r>
              <a:rPr lang="en-US" sz="2800" dirty="0">
                <a:latin typeface="Cambria" pitchFamily="18" charset="0"/>
              </a:rPr>
              <a:t>, </a:t>
            </a:r>
            <a:r>
              <a:rPr lang="en-US" sz="2800" dirty="0" err="1">
                <a:latin typeface="Cambria" pitchFamily="18" charset="0"/>
              </a:rPr>
              <a:t>tempat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kerja</a:t>
            </a:r>
            <a:r>
              <a:rPr lang="en-US" sz="2800" dirty="0">
                <a:latin typeface="Cambria" pitchFamily="18" charset="0"/>
              </a:rPr>
              <a:t> dan </a:t>
            </a:r>
            <a:r>
              <a:rPr lang="en-US" sz="2800" dirty="0" err="1">
                <a:latin typeface="Cambria" pitchFamily="18" charset="0"/>
              </a:rPr>
              <a:t>lingkungan</a:t>
            </a:r>
            <a:r>
              <a:rPr lang="en-US" sz="2800" dirty="0">
                <a:latin typeface="Cambria" pitchFamily="18" charset="0"/>
              </a:rPr>
              <a:t> system </a:t>
            </a:r>
            <a:r>
              <a:rPr lang="en-US" sz="2800" dirty="0" err="1">
                <a:latin typeface="Cambria" pitchFamily="18" charset="0"/>
              </a:rPr>
              <a:t>politik</a:t>
            </a:r>
            <a:r>
              <a:rPr lang="en-US" sz="2800" dirty="0">
                <a:latin typeface="Cambria" pitchFamily="18" charset="0"/>
              </a:rPr>
              <a:t>) 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Akses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ke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sumber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ekonomi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masih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kurang</a:t>
            </a:r>
            <a:r>
              <a:rPr lang="en-US" sz="2800" dirty="0">
                <a:latin typeface="Cambria" pitchFamily="18" charset="0"/>
              </a:rPr>
              <a:t> (</a:t>
            </a:r>
            <a:r>
              <a:rPr lang="en-US" sz="2800" dirty="0" err="1">
                <a:latin typeface="Cambria" pitchFamily="18" charset="0"/>
              </a:rPr>
              <a:t>sebagai</a:t>
            </a:r>
            <a:r>
              <a:rPr lang="en-US" sz="2800" dirty="0">
                <a:latin typeface="Cambria" pitchFamily="18" charset="0"/>
              </a:rPr>
              <a:t> modal </a:t>
            </a:r>
            <a:r>
              <a:rPr lang="en-US" sz="2800" dirty="0" err="1">
                <a:latin typeface="Cambria" pitchFamily="18" charset="0"/>
              </a:rPr>
              <a:t>sosial</a:t>
            </a:r>
            <a:r>
              <a:rPr lang="en-US" sz="2800" dirty="0">
                <a:latin typeface="Cambria" pitchFamily="18" charset="0"/>
              </a:rPr>
              <a:t>)</a:t>
            </a:r>
          </a:p>
          <a:p>
            <a:pPr marL="361950" indent="-266700" eaLnBrk="1" hangingPunct="1">
              <a:buFont typeface="Wingdings" pitchFamily="2" charset="2"/>
              <a:buChar char="Ø"/>
            </a:pPr>
            <a:endParaRPr lang="en-US" sz="2800" dirty="0">
              <a:latin typeface="Cambria" pitchFamily="18" charset="0"/>
            </a:endParaRPr>
          </a:p>
          <a:p>
            <a:pPr marL="361950" indent="-266700" eaLnBrk="1" hangingPunct="1">
              <a:buFont typeface="Wingdings" pitchFamily="2" charset="2"/>
              <a:buChar char="Ø"/>
            </a:pPr>
            <a:r>
              <a:rPr lang="en-US" sz="2800" dirty="0" err="1">
                <a:latin typeface="Cambria" pitchFamily="18" charset="0"/>
              </a:rPr>
              <a:t>Hambatan</a:t>
            </a:r>
            <a:r>
              <a:rPr lang="en-US" sz="2800" dirty="0">
                <a:latin typeface="Cambria" pitchFamily="18" charset="0"/>
              </a:rPr>
              <a:t> personal ----&gt; </a:t>
            </a:r>
            <a:r>
              <a:rPr lang="en-US" sz="2800" dirty="0" err="1">
                <a:latin typeface="Cambria" pitchFamily="18" charset="0"/>
              </a:rPr>
              <a:t>tidak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percaya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err="1">
                <a:latin typeface="Cambria" pitchFamily="18" charset="0"/>
              </a:rPr>
              <a:t>diri</a:t>
            </a:r>
            <a:r>
              <a:rPr lang="en-US" sz="2800" dirty="0">
                <a:latin typeface="Cambria" pitchFamily="18" charset="0"/>
              </a:rPr>
              <a:t> &amp; </a:t>
            </a:r>
            <a:r>
              <a:rPr lang="en-US" sz="2800" dirty="0" err="1">
                <a:latin typeface="Cambria" pitchFamily="18" charset="0"/>
              </a:rPr>
              <a:t>khawatir</a:t>
            </a:r>
            <a:endParaRPr lang="id-ID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50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3546</TotalTime>
  <Words>412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Cambria</vt:lpstr>
      <vt:lpstr>Lucida Sans Unicode</vt:lpstr>
      <vt:lpstr>Verdana</vt:lpstr>
      <vt:lpstr>Wingdings</vt:lpstr>
      <vt:lpstr>Wingdings 2</vt:lpstr>
      <vt:lpstr>Wingdings 3</vt:lpstr>
      <vt:lpstr>Concourse</vt:lpstr>
      <vt:lpstr>    Merayakan dan Menguatkan Feminisme Indonesia yang Plural dan Inklusif  FEMINISME DAN PEMILU Roundtable Forum  1st Annual Kartini Conference on Indonesian Feminism (KCIF)  20-23 Juli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Politik</dc:title>
  <dc:creator>Ambarwati</dc:creator>
  <cp:lastModifiedBy>asusid_m415dao.8hfw@outlook.com</cp:lastModifiedBy>
  <cp:revision>74</cp:revision>
  <dcterms:created xsi:type="dcterms:W3CDTF">2021-10-11T14:21:04Z</dcterms:created>
  <dcterms:modified xsi:type="dcterms:W3CDTF">2023-08-08T05:53:30Z</dcterms:modified>
</cp:coreProperties>
</file>