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BD8CD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BE2">
              <a:alpha val="8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A8A49D"/>
              </a:solidFill>
              <a:prstDash val="solid"/>
              <a:miter lim="400000"/>
            </a:ln>
          </a:left>
          <a:right>
            <a:ln w="12700" cap="flat">
              <a:solidFill>
                <a:srgbClr val="A8A49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8A49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solidFill>
            <a:srgbClr val="8C8982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D6D3CB"/>
              </a:solidFill>
              <a:prstDash val="solid"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4"/>
  </p:normalViewPr>
  <p:slideViewPr>
    <p:cSldViewPr snapToGrid="0">
      <p:cViewPr varScale="1">
        <p:scale>
          <a:sx n="74" d="100"/>
          <a:sy n="74" d="100"/>
        </p:scale>
        <p:origin x="18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>
            <a:off x="406400" y="86233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Line"/>
          <p:cNvSpPr/>
          <p:nvPr/>
        </p:nvSpPr>
        <p:spPr>
          <a:xfrm>
            <a:off x="406400" y="86741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Date"/>
          <p:cNvSpPr txBox="1">
            <a:spLocks noGrp="1"/>
          </p:cNvSpPr>
          <p:nvPr>
            <p:ph type="body" sz="quarter" idx="13"/>
          </p:nvPr>
        </p:nvSpPr>
        <p:spPr>
          <a:xfrm>
            <a:off x="369422" y="8807450"/>
            <a:ext cx="12255501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800" i="1">
                <a:solidFill>
                  <a:srgbClr val="5C86B9"/>
                </a:solidFill>
              </a:defRPr>
            </a:lvl1pPr>
          </a:lstStyle>
          <a:p>
            <a:r>
              <a:t>Date</a:t>
            </a:r>
          </a:p>
        </p:txBody>
      </p:sp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355600" y="59055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1270000" y="4305300"/>
            <a:ext cx="10464800" cy="609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ClrTx/>
              <a:buSzTx/>
              <a:buFontTx/>
              <a:buNone/>
              <a:defRPr sz="3000"/>
            </a:lvl1pPr>
          </a:lstStyle>
          <a:p>
            <a:r>
              <a:t>“Type a quote here.” </a:t>
            </a:r>
          </a:p>
        </p:txBody>
      </p:sp>
      <p:sp>
        <p:nvSpPr>
          <p:cNvPr id="108" name="–Johnny Appleseed"/>
          <p:cNvSpPr txBox="1">
            <a:spLocks noGrp="1"/>
          </p:cNvSpPr>
          <p:nvPr>
            <p:ph type="body" sz="quarter" idx="14"/>
          </p:nvPr>
        </p:nvSpPr>
        <p:spPr>
          <a:xfrm>
            <a:off x="1270000" y="6362700"/>
            <a:ext cx="104648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sz="3000" i="1">
                <a:solidFill>
                  <a:srgbClr val="5C86B9"/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"/>
          <p:cNvSpPr/>
          <p:nvPr/>
        </p:nvSpPr>
        <p:spPr>
          <a:xfrm>
            <a:off x="406400" y="86233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" name="Line"/>
          <p:cNvSpPr/>
          <p:nvPr/>
        </p:nvSpPr>
        <p:spPr>
          <a:xfrm>
            <a:off x="406400" y="86741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" name="Date"/>
          <p:cNvSpPr txBox="1">
            <a:spLocks noGrp="1"/>
          </p:cNvSpPr>
          <p:nvPr>
            <p:ph type="body" sz="quarter" idx="13"/>
          </p:nvPr>
        </p:nvSpPr>
        <p:spPr>
          <a:xfrm>
            <a:off x="369422" y="8807450"/>
            <a:ext cx="12255501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800" i="1">
                <a:solidFill>
                  <a:srgbClr val="5C86B9"/>
                </a:solidFill>
              </a:defRPr>
            </a:lvl1pPr>
          </a:lstStyle>
          <a:p>
            <a:r>
              <a:t>Date</a:t>
            </a:r>
          </a:p>
        </p:txBody>
      </p:sp>
      <p:sp>
        <p:nvSpPr>
          <p:cNvPr id="28" name="108352003_2880x2057.jpeg"/>
          <p:cNvSpPr>
            <a:spLocks noGrp="1"/>
          </p:cNvSpPr>
          <p:nvPr>
            <p:ph type="pic" idx="14"/>
          </p:nvPr>
        </p:nvSpPr>
        <p:spPr>
          <a:xfrm>
            <a:off x="368300" y="444500"/>
            <a:ext cx="12268200" cy="6324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355600" y="6908800"/>
            <a:ext cx="12293600" cy="11049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ne"/>
          <p:cNvSpPr/>
          <p:nvPr/>
        </p:nvSpPr>
        <p:spPr>
          <a:xfrm>
            <a:off x="406400" y="48641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" name="Line"/>
          <p:cNvSpPr/>
          <p:nvPr/>
        </p:nvSpPr>
        <p:spPr>
          <a:xfrm>
            <a:off x="406400" y="49149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355600" y="26289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ine"/>
          <p:cNvSpPr/>
          <p:nvPr/>
        </p:nvSpPr>
        <p:spPr>
          <a:xfrm>
            <a:off x="406400" y="52705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9" name="Line"/>
          <p:cNvSpPr/>
          <p:nvPr/>
        </p:nvSpPr>
        <p:spPr>
          <a:xfrm>
            <a:off x="406400" y="53213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0" name="108177208_1914x1620.jpeg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xfrm>
            <a:off x="355600" y="1930400"/>
            <a:ext cx="5816600" cy="32385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5600" y="5410200"/>
            <a:ext cx="5816600" cy="33655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</a:lvl1pPr>
            <a:lvl2pPr>
              <a:spcBef>
                <a:spcPts val="4200"/>
              </a:spcBef>
            </a:lvl2pPr>
            <a:lvl3pPr>
              <a:spcBef>
                <a:spcPts val="4200"/>
              </a:spcBef>
            </a:lvl3pPr>
            <a:lvl4pPr>
              <a:spcBef>
                <a:spcPts val="4200"/>
              </a:spcBef>
            </a:lvl4pPr>
            <a:lvl5pPr>
              <a:spcBef>
                <a:spcPts val="42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Line"/>
          <p:cNvSpPr/>
          <p:nvPr/>
        </p:nvSpPr>
        <p:spPr>
          <a:xfrm>
            <a:off x="406400" y="25654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8" name="Line"/>
          <p:cNvSpPr/>
          <p:nvPr/>
        </p:nvSpPr>
        <p:spPr>
          <a:xfrm>
            <a:off x="406400" y="26162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9" name="117356722_2160x1620.jpeg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xfrm>
            <a:off x="355600" y="444500"/>
            <a:ext cx="5816600" cy="20447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55600" y="2984500"/>
            <a:ext cx="5816600" cy="6324600"/>
          </a:xfrm>
          <a:prstGeom prst="rect">
            <a:avLst/>
          </a:prstGeom>
        </p:spPr>
        <p:txBody>
          <a:bodyPr/>
          <a:lstStyle>
            <a:lvl1pPr marL="381000" indent="-381000">
              <a:defRPr sz="3000"/>
            </a:lvl1pPr>
            <a:lvl2pPr marL="762000" indent="-381000">
              <a:defRPr sz="3000"/>
            </a:lvl2pPr>
            <a:lvl3pPr marL="1143000" indent="-381000">
              <a:defRPr sz="3000"/>
            </a:lvl3pPr>
            <a:lvl4pPr marL="1524000" indent="-381000">
              <a:defRPr sz="3000"/>
            </a:lvl4pPr>
            <a:lvl5pPr marL="1905000" indent="-381000"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Body Level One…"/>
          <p:cNvSpPr txBox="1">
            <a:spLocks noGrp="1"/>
          </p:cNvSpPr>
          <p:nvPr>
            <p:ph type="body" idx="1"/>
          </p:nvPr>
        </p:nvSpPr>
        <p:spPr>
          <a:xfrm>
            <a:off x="355600" y="444500"/>
            <a:ext cx="12293600" cy="8864600"/>
          </a:xfrm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</a:lvl1pPr>
            <a:lvl2pPr>
              <a:spcBef>
                <a:spcPts val="4200"/>
              </a:spcBef>
            </a:lvl2pPr>
            <a:lvl3pPr>
              <a:spcBef>
                <a:spcPts val="4200"/>
              </a:spcBef>
            </a:lvl3pPr>
            <a:lvl4pPr>
              <a:spcBef>
                <a:spcPts val="4200"/>
              </a:spcBef>
            </a:lvl4pPr>
            <a:lvl5pPr>
              <a:spcBef>
                <a:spcPts val="42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>
            <a:spLocks noGrp="1"/>
          </p:cNvSpPr>
          <p:nvPr>
            <p:ph type="pic" sz="half" idx="13"/>
          </p:nvPr>
        </p:nvSpPr>
        <p:spPr>
          <a:xfrm>
            <a:off x="6502400" y="4813300"/>
            <a:ext cx="6121400" cy="4356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Image"/>
          <p:cNvSpPr>
            <a:spLocks noGrp="1"/>
          </p:cNvSpPr>
          <p:nvPr>
            <p:ph type="pic" sz="half" idx="14"/>
          </p:nvPr>
        </p:nvSpPr>
        <p:spPr>
          <a:xfrm>
            <a:off x="6502400" y="444500"/>
            <a:ext cx="6121400" cy="436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9" name="Image"/>
          <p:cNvSpPr>
            <a:spLocks noGrp="1"/>
          </p:cNvSpPr>
          <p:nvPr>
            <p:ph type="pic" idx="15"/>
          </p:nvPr>
        </p:nvSpPr>
        <p:spPr>
          <a:xfrm>
            <a:off x="368300" y="444500"/>
            <a:ext cx="6121400" cy="8724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406400" y="25654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Line"/>
          <p:cNvSpPr/>
          <p:nvPr/>
        </p:nvSpPr>
        <p:spPr>
          <a:xfrm>
            <a:off x="406400" y="26162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355600" y="444500"/>
            <a:ext cx="12293600" cy="204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355600" y="2984500"/>
            <a:ext cx="12293600" cy="632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331700" y="9220199"/>
            <a:ext cx="317500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9pPr>
    </p:titleStyle>
    <p:bodyStyle>
      <a:lvl1pPr marL="508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1pPr>
      <a:lvl2pPr marL="1016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2pPr>
      <a:lvl3pPr marL="1524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3pPr>
      <a:lvl4pPr marL="2032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4pPr>
      <a:lvl5pPr marL="2540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5pPr>
      <a:lvl6pPr marL="3048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6pPr>
      <a:lvl7pPr marL="3556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7pPr>
      <a:lvl8pPr marL="4064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8pPr>
      <a:lvl9pPr marL="4572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Diskusi Publik Universitas Jayabaya…"/>
          <p:cNvSpPr txBox="1">
            <a:spLocks noGrp="1"/>
          </p:cNvSpPr>
          <p:nvPr>
            <p:ph type="body" idx="13"/>
          </p:nvPr>
        </p:nvSpPr>
        <p:spPr>
          <a:xfrm>
            <a:off x="374650" y="8745855"/>
            <a:ext cx="12255500" cy="65659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chemeClr val="accent1"/>
                </a:solidFill>
              </a:defRPr>
            </a:pPr>
            <a:r>
              <a:rPr lang="en-US" dirty="0"/>
              <a:t>Seminar BEM FISIP </a:t>
            </a:r>
            <a:r>
              <a:rPr dirty="0"/>
              <a:t>Universitas </a:t>
            </a:r>
            <a:r>
              <a:rPr dirty="0" err="1"/>
              <a:t>Jayabaya</a:t>
            </a:r>
            <a:endParaRPr dirty="0"/>
          </a:p>
          <a:p>
            <a:pPr>
              <a:defRPr>
                <a:solidFill>
                  <a:schemeClr val="accent1"/>
                </a:solidFill>
              </a:defRPr>
            </a:pPr>
            <a:r>
              <a:rPr lang="en-US" dirty="0"/>
              <a:t>December</a:t>
            </a:r>
            <a:r>
              <a:rPr dirty="0"/>
              <a:t>, </a:t>
            </a:r>
            <a:r>
              <a:rPr lang="en-US" dirty="0"/>
              <a:t>16</a:t>
            </a:r>
            <a:r>
              <a:rPr dirty="0"/>
              <a:t> 2022</a:t>
            </a:r>
          </a:p>
        </p:txBody>
      </p:sp>
      <p:sp>
        <p:nvSpPr>
          <p:cNvPr id="134" name="Tantangan Bangsa Indonesia dalam Memasuki Era 4.0"/>
          <p:cNvSpPr txBox="1">
            <a:spLocks noGrp="1"/>
          </p:cNvSpPr>
          <p:nvPr>
            <p:ph type="ctrTitle"/>
          </p:nvPr>
        </p:nvSpPr>
        <p:spPr>
          <a:xfrm>
            <a:off x="355600" y="-540732"/>
            <a:ext cx="12293600" cy="1680358"/>
          </a:xfrm>
          <a:prstGeom prst="rect">
            <a:avLst/>
          </a:prstGeom>
        </p:spPr>
        <p:txBody>
          <a:bodyPr/>
          <a:lstStyle>
            <a:lvl1pPr defTabSz="514095">
              <a:defRPr sz="4400" spc="-88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 algn="ctr"/>
            <a:r>
              <a:rPr lang="en-US" dirty="0" err="1"/>
              <a:t>Resesi</a:t>
            </a:r>
            <a:r>
              <a:rPr lang="en-US" dirty="0"/>
              <a:t> dan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Milenial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135" name="Sellita"/>
          <p:cNvSpPr txBox="1">
            <a:spLocks noGrp="1"/>
          </p:cNvSpPr>
          <p:nvPr>
            <p:ph type="subTitle" sz="quarter" idx="1"/>
          </p:nvPr>
        </p:nvSpPr>
        <p:spPr>
          <a:xfrm>
            <a:off x="355600" y="8105973"/>
            <a:ext cx="12293600" cy="508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dirty="0" err="1"/>
              <a:t>Sellita</a:t>
            </a:r>
            <a:r>
              <a:rPr lang="en-US" dirty="0"/>
              <a:t>, </a:t>
            </a:r>
            <a:r>
              <a:rPr lang="en-US" dirty="0" err="1"/>
              <a:t>S.Sos</a:t>
            </a:r>
            <a:r>
              <a:rPr lang="en-US" dirty="0"/>
              <a:t>, M.A</a:t>
            </a:r>
            <a:endParaRPr dirty="0"/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C36C224-CEBD-E2E5-DF6F-A9560DF7B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1527226"/>
            <a:ext cx="12274550" cy="643244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“The human spirit must prevail over technology.”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“The human spirit must prevail over technology.” </a:t>
            </a:r>
          </a:p>
        </p:txBody>
      </p:sp>
      <p:sp>
        <p:nvSpPr>
          <p:cNvPr id="168" name="–Albert Einstein"/>
          <p:cNvSpPr txBox="1"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–Albert Einstein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rogram Making Indonesia 4.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6144" spc="-122"/>
            </a:lvl1pPr>
          </a:lstStyle>
          <a:p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Resesi</a:t>
            </a:r>
            <a:endParaRPr dirty="0"/>
          </a:p>
        </p:txBody>
      </p:sp>
      <p:sp>
        <p:nvSpPr>
          <p:cNvPr id="145" name="Foods and beverage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Kondisi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dimana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ekonomi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mengalami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konstraksi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negatif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).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Pnurunan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dari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nilai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ekonomi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Porduk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domestik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bruto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) yang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terjadi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selama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dua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triwulan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beruturut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satu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semester).</a:t>
            </a:r>
          </a:p>
          <a:p>
            <a:r>
              <a:rPr lang="en-ID" sz="3200" spc="30" dirty="0" err="1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Resesi</a:t>
            </a:r>
            <a:r>
              <a:rPr lang="en-ID" sz="3200" spc="3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ID" sz="3200" spc="30" dirty="0" err="1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ekonomi</a:t>
            </a:r>
            <a:r>
              <a:rPr lang="en-ID" sz="3200" spc="3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ID" sz="3200" spc="30" dirty="0" err="1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merupakan</a:t>
            </a:r>
            <a:r>
              <a:rPr lang="en-ID" sz="3200" spc="3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ID" sz="3200" spc="30" dirty="0" err="1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suatu</a:t>
            </a:r>
            <a:r>
              <a:rPr lang="en-ID" sz="3200" spc="3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ID" sz="3200" spc="30" dirty="0" err="1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keadaan</a:t>
            </a:r>
            <a:r>
              <a:rPr lang="en-ID" sz="3200" spc="3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yang </a:t>
            </a:r>
            <a:r>
              <a:rPr lang="en-ID" sz="3200" spc="30" dirty="0" err="1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terjadi</a:t>
            </a:r>
            <a:r>
              <a:rPr lang="en-ID" sz="3200" spc="3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ID" sz="3200" spc="30" dirty="0" err="1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ketika</a:t>
            </a:r>
            <a:r>
              <a:rPr lang="en-ID" sz="3200" spc="3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ID" sz="3200" spc="30" dirty="0" err="1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aktivitas</a:t>
            </a:r>
            <a:r>
              <a:rPr lang="en-ID" sz="3200" spc="3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ID" sz="3200" spc="30" dirty="0" err="1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ekonomi</a:t>
            </a:r>
            <a:r>
              <a:rPr lang="en-ID" sz="3200" spc="3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ID" sz="3200" spc="30" dirty="0" err="1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mengalami</a:t>
            </a:r>
            <a:r>
              <a:rPr lang="en-ID" sz="3200" spc="3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ID" sz="3200" spc="30" dirty="0" err="1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penurunan</a:t>
            </a:r>
            <a:r>
              <a:rPr lang="en-ID" sz="3200" spc="3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yang </a:t>
            </a:r>
            <a:r>
              <a:rPr lang="en-ID" sz="3200" spc="30" dirty="0" err="1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signifikan</a:t>
            </a:r>
            <a:r>
              <a:rPr lang="en-ID" sz="3200" spc="3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ID" sz="3200" spc="30" dirty="0" err="1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dalam</a:t>
            </a:r>
            <a:r>
              <a:rPr lang="en-ID" sz="3200" spc="3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ID" sz="3200" spc="30" dirty="0" err="1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kurun</a:t>
            </a:r>
            <a:r>
              <a:rPr lang="en-ID" sz="3200" spc="3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ID" sz="3200" spc="30" dirty="0" err="1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waktu</a:t>
            </a:r>
            <a:r>
              <a:rPr lang="en-ID" sz="3200" spc="3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yang lama dan </a:t>
            </a:r>
            <a:r>
              <a:rPr lang="en-ID" sz="3200" spc="30" dirty="0" err="1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stagnan</a:t>
            </a:r>
            <a:r>
              <a:rPr lang="en-ID" sz="3200" spc="3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– </a:t>
            </a:r>
            <a:r>
              <a:rPr lang="en-ID" sz="3200" spc="30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dapat</a:t>
            </a:r>
            <a:r>
              <a:rPr lang="en-ID" sz="3200" spc="3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ID" sz="3200" spc="30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terjadi</a:t>
            </a:r>
            <a:r>
              <a:rPr lang="en-ID" sz="3200" spc="3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ID" sz="3200" spc="30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berbulan</a:t>
            </a:r>
            <a:r>
              <a:rPr lang="en-ID" sz="3200" spc="3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ID" sz="3200" spc="30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bahkan</a:t>
            </a:r>
            <a:r>
              <a:rPr lang="en-ID" sz="3200" spc="3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ID" sz="3200" spc="30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tahunan</a:t>
            </a:r>
            <a:r>
              <a:rPr lang="en-ID" sz="3200" spc="3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- </a:t>
            </a:r>
            <a:r>
              <a:rPr lang="en-ID" sz="3200" spc="30" dirty="0" err="1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keadaan</a:t>
            </a:r>
            <a:r>
              <a:rPr lang="en-ID" sz="3200" spc="3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ID" sz="3200" spc="30" dirty="0" err="1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tersebut</a:t>
            </a:r>
            <a:r>
              <a:rPr lang="en-ID" sz="3200" spc="3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ID" sz="3200" spc="30" dirty="0" err="1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secara</a:t>
            </a:r>
            <a:r>
              <a:rPr lang="en-ID" sz="3200" spc="3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ID" sz="3200" spc="30" dirty="0" err="1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terus</a:t>
            </a:r>
            <a:r>
              <a:rPr lang="en-ID" sz="3200" spc="3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ID" sz="3200" spc="30" dirty="0" err="1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menerus</a:t>
            </a:r>
            <a:r>
              <a:rPr lang="en-ID" sz="3200" spc="3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ID" sz="3200" spc="30" dirty="0" err="1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menimbulkan</a:t>
            </a:r>
            <a:r>
              <a:rPr lang="en-ID" sz="3200" spc="3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ID" sz="3200" spc="30" dirty="0" err="1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dampak</a:t>
            </a:r>
            <a:r>
              <a:rPr lang="en-ID" sz="3200" spc="3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ID" sz="3200" spc="30" dirty="0" err="1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dalam</a:t>
            </a:r>
            <a:r>
              <a:rPr lang="en-ID" sz="3200" spc="3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ID" sz="3200" spc="30" dirty="0" err="1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kehidupan</a:t>
            </a:r>
            <a:r>
              <a:rPr lang="en-ID" sz="3200" spc="3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ID" sz="3200" spc="30" dirty="0" err="1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masyarakat</a:t>
            </a:r>
            <a:r>
              <a:rPr lang="en-ID" sz="3200" spc="3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  <a:endParaRPr lang="en-ID" sz="32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A10ED2CF-D395-4DF5-648D-BB28D8254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10" y="983160"/>
            <a:ext cx="6349484" cy="3571585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CB85F81-BD23-564C-6582-735E82027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10" y="5198855"/>
            <a:ext cx="6447480" cy="428445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erkembangan Revolusi Industri"/>
          <p:cNvSpPr txBox="1">
            <a:spLocks noGrp="1"/>
          </p:cNvSpPr>
          <p:nvPr>
            <p:ph type="title"/>
          </p:nvPr>
        </p:nvSpPr>
        <p:spPr>
          <a:xfrm>
            <a:off x="234787" y="1163161"/>
            <a:ext cx="12414413" cy="1012605"/>
          </a:xfrm>
          <a:prstGeom prst="rect">
            <a:avLst/>
          </a:prstGeom>
        </p:spPr>
        <p:txBody>
          <a:bodyPr/>
          <a:lstStyle>
            <a:lvl1pPr algn="ctr" defTabSz="531622">
              <a:defRPr sz="5824" spc="-116"/>
            </a:lvl1pPr>
          </a:lstStyle>
          <a:p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Revolusi</a:t>
            </a:r>
            <a:r>
              <a:rPr lang="en-ID" dirty="0"/>
              <a:t> </a:t>
            </a:r>
            <a:r>
              <a:rPr lang="en-ID" dirty="0" err="1"/>
              <a:t>Industri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47B373-438D-D08D-9479-B935D893E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151" y="3992592"/>
            <a:ext cx="6673650" cy="375392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Aspek yang dipengaruhi oleh era 4.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5100" spc="-102"/>
            </a:lvl1pPr>
          </a:lstStyle>
          <a:p>
            <a:r>
              <a:t>Aspek yang dipengaruhi oleh era 4.0</a:t>
            </a:r>
          </a:p>
        </p:txBody>
      </p:sp>
      <p:sp>
        <p:nvSpPr>
          <p:cNvPr id="142" name="Productivity: peningkatan produksi oleh produsen kepada konsume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Productivity: </a:t>
            </a:r>
            <a:r>
              <a:rPr sz="2700">
                <a:solidFill>
                  <a:schemeClr val="accent1"/>
                </a:solidFill>
              </a:rPr>
              <a:t>peningkatan produksi oleh produsen kepada konsumen</a:t>
            </a:r>
          </a:p>
          <a:p>
            <a:r>
              <a:t>Employment: </a:t>
            </a:r>
            <a:r>
              <a:rPr sz="2800">
                <a:solidFill>
                  <a:schemeClr val="accent1">
                    <a:hueOff val="228644"/>
                    <a:lumOff val="-9058"/>
                  </a:schemeClr>
                </a:solidFill>
              </a:rPr>
              <a:t>pekerjaan lama akan hilang, pekerjaan baru akan muncul</a:t>
            </a:r>
          </a:p>
          <a:p>
            <a:r>
              <a:t>Investment: </a:t>
            </a:r>
            <a:r>
              <a:rPr sz="2700">
                <a:solidFill>
                  <a:schemeClr val="accent1"/>
                </a:solidFill>
              </a:rPr>
              <a:t>penanaman modal yang semakin naik (economic growth)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New-tren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New-trend</a:t>
            </a:r>
          </a:p>
        </p:txBody>
      </p:sp>
      <p:sp>
        <p:nvSpPr>
          <p:cNvPr id="150" name="Energi: tata Surya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97179" indent="-297179" defTabSz="455675">
              <a:spcBef>
                <a:spcPts val="2900"/>
              </a:spcBef>
              <a:defRPr sz="2340"/>
            </a:pPr>
            <a:r>
              <a:t>Energi: tata Surya</a:t>
            </a:r>
          </a:p>
          <a:p>
            <a:pPr marL="297179" indent="-297179" defTabSz="455675">
              <a:spcBef>
                <a:spcPts val="2900"/>
              </a:spcBef>
              <a:defRPr sz="2340"/>
            </a:pPr>
            <a:r>
              <a:t>Likuiditas: uang beredar, suku bunga kecil</a:t>
            </a:r>
          </a:p>
          <a:p>
            <a:pPr marL="297179" indent="-297179" defTabSz="455675">
              <a:spcBef>
                <a:spcPts val="2900"/>
              </a:spcBef>
              <a:defRPr sz="2340"/>
            </a:pPr>
            <a:r>
              <a:t>Desentralisasi Uang: digital payment</a:t>
            </a:r>
          </a:p>
          <a:p>
            <a:pPr marL="297179" indent="-297179" defTabSz="455675">
              <a:spcBef>
                <a:spcPts val="2900"/>
              </a:spcBef>
              <a:defRPr sz="2340"/>
            </a:pPr>
            <a:r>
              <a:t>Biosains: rekayasa genetik</a:t>
            </a:r>
          </a:p>
          <a:p>
            <a:pPr marL="297179" indent="-297179" defTabSz="455675">
              <a:spcBef>
                <a:spcPts val="2900"/>
              </a:spcBef>
              <a:defRPr sz="2340"/>
            </a:pPr>
            <a:r>
              <a:t>Artificial Intillegence: contoh, Tesla</a:t>
            </a:r>
          </a:p>
          <a:p>
            <a:pPr marL="297179" indent="-297179" defTabSz="455675">
              <a:spcBef>
                <a:spcPts val="2900"/>
              </a:spcBef>
              <a:defRPr sz="2340"/>
            </a:pPr>
            <a:r>
              <a:t>Kombinasi kecerdasan bilogis dan AI: teknologi peningkatan kecerdasan manusia</a:t>
            </a:r>
          </a:p>
          <a:p>
            <a:pPr marL="297179" indent="-297179" defTabSz="455675">
              <a:spcBef>
                <a:spcPts val="2900"/>
              </a:spcBef>
              <a:defRPr sz="2340"/>
            </a:pPr>
            <a:r>
              <a:t>Blokchain: Crypto dan Bitcoin</a:t>
            </a:r>
          </a:p>
        </p:txBody>
      </p:sp>
      <p:pic>
        <p:nvPicPr>
          <p:cNvPr id="151" name="Perbedaan-Artificial-Intelligence-Machine-Learning-dan-Deep-Learning-Serta-Contohnya-e1620834941942.jpg" descr="Perbedaan-Artificial-Intelligence-Machine-Learning-dan-Deep-Learning-Serta-Contohnya-e16208349419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095" y="511121"/>
            <a:ext cx="5085510" cy="2746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32ada96c-11be-444b-9ad6-ddd9127b6626.jpg" descr="32ada96c-11be-444b-9ad6-ddd9127b66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095" y="3400500"/>
            <a:ext cx="5085510" cy="286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1667324606.jpg" descr="16673246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095" y="6404304"/>
            <a:ext cx="5085510" cy="31784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What is the challenge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What is the challenge?</a:t>
            </a:r>
          </a:p>
        </p:txBody>
      </p:sp>
      <p:pic>
        <p:nvPicPr>
          <p:cNvPr id="156" name="9-Keterampilan-Penting-Manajemen-Sumber-Daya-Manusia.jpg" descr="9-Keterampilan-Penting-Manajemen-Sumber-Daya-Manus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49" y="3310374"/>
            <a:ext cx="11345702" cy="56728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DM: Daya Sa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SDM: Daya Saing</a:t>
            </a:r>
          </a:p>
        </p:txBody>
      </p:sp>
      <p:sp>
        <p:nvSpPr>
          <p:cNvPr id="159" name="Skill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Skill</a:t>
            </a:r>
          </a:p>
          <a:p>
            <a:r>
              <a:t>Talent</a:t>
            </a:r>
          </a:p>
          <a:p>
            <a:r>
              <a:t>Training</a:t>
            </a:r>
          </a:p>
          <a:p>
            <a:r>
              <a:t>School (scientist, biotechnology, mechanical engineering)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antangan lain dalam era 4.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Tantangan lain dalam era 4.0</a:t>
            </a:r>
          </a:p>
        </p:txBody>
      </p:sp>
      <p:sp>
        <p:nvSpPr>
          <p:cNvPr id="162" name="Energ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Energi</a:t>
            </a:r>
          </a:p>
          <a:p>
            <a:r>
              <a:t>Kesehatan</a:t>
            </a:r>
          </a:p>
          <a:p>
            <a:r>
              <a:t>Pariwisata</a:t>
            </a:r>
          </a:p>
          <a:p>
            <a:r>
              <a:t>Pertanian dan Perternakan</a:t>
            </a:r>
          </a:p>
          <a:p>
            <a:r>
              <a:t>Pendidikan: kualitas pembelajaran dengan moral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knologi dan Moralita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Teknologi dan Moralitas</a:t>
            </a:r>
          </a:p>
        </p:txBody>
      </p:sp>
      <p:sp>
        <p:nvSpPr>
          <p:cNvPr id="165" name="Pemberdayaan teknologi: dengan percepatan yang inovatif; diperlukaan ‘wisdom’ untuk keperluan rangka panjang seperti, climate change; social inequality; financial inclusion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300"/>
            </a:pPr>
            <a:r>
              <a:t>Pemberdayaan teknologi: dengan percepatan yang inovatif; diperlukaan ‘wisdom’ untuk keperluan rangka panjang seperti, climate change; social inequality; financial inclusion.</a:t>
            </a:r>
          </a:p>
          <a:p>
            <a:pPr>
              <a:defRPr sz="3300"/>
            </a:pPr>
            <a:r>
              <a:t>Bagaimanapun, teknologi harus diberdayakan dengan cara yang bijaksana - termasuk platform digital yang digunakan untuk kepentingan sosialiasi (perbedaan pendapat).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Editorial">
  <a:themeElements>
    <a:clrScheme name="Editorial">
      <a:dk1>
        <a:srgbClr val="000000"/>
      </a:dk1>
      <a:lt1>
        <a:srgbClr val="FFFFFF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</Words>
  <Application>Microsoft Macintosh PowerPoint</Application>
  <PresentationFormat>Custom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Angsana New</vt:lpstr>
      <vt:lpstr>Didot</vt:lpstr>
      <vt:lpstr>DIN Alternate</vt:lpstr>
      <vt:lpstr>Helvetica</vt:lpstr>
      <vt:lpstr>Helvetica Neue</vt:lpstr>
      <vt:lpstr>Palatino</vt:lpstr>
      <vt:lpstr>Zapf Dingbats</vt:lpstr>
      <vt:lpstr>Editorial</vt:lpstr>
      <vt:lpstr>Resesi dan Perilaku Milenial </vt:lpstr>
      <vt:lpstr>Definisi Resesi</vt:lpstr>
      <vt:lpstr>Perkembangan Revolusi Industri</vt:lpstr>
      <vt:lpstr>Aspek yang dipengaruhi oleh era 4.0</vt:lpstr>
      <vt:lpstr>New-trend</vt:lpstr>
      <vt:lpstr>What is the challenge?</vt:lpstr>
      <vt:lpstr>SDM: Daya Saing</vt:lpstr>
      <vt:lpstr>Tantangan lain dalam era 4.0</vt:lpstr>
      <vt:lpstr>Teknologi dan Moralitas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Resesi dan Perilaku Milenial </dc:title>
  <cp:lastModifiedBy>Селлита</cp:lastModifiedBy>
  <cp:revision>1</cp:revision>
  <dcterms:modified xsi:type="dcterms:W3CDTF">2022-12-15T12:46:34Z</dcterms:modified>
</cp:coreProperties>
</file>